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56" r:id="rId2"/>
    <p:sldId id="257" r:id="rId3"/>
    <p:sldId id="258" r:id="rId4"/>
    <p:sldId id="294" r:id="rId5"/>
    <p:sldId id="259" r:id="rId6"/>
    <p:sldId id="261" r:id="rId7"/>
    <p:sldId id="260" r:id="rId8"/>
    <p:sldId id="264" r:id="rId9"/>
    <p:sldId id="320" r:id="rId10"/>
    <p:sldId id="266" r:id="rId11"/>
    <p:sldId id="267" r:id="rId12"/>
    <p:sldId id="265" r:id="rId13"/>
    <p:sldId id="311" r:id="rId14"/>
    <p:sldId id="268" r:id="rId15"/>
    <p:sldId id="269" r:id="rId16"/>
    <p:sldId id="274" r:id="rId17"/>
    <p:sldId id="312" r:id="rId18"/>
    <p:sldId id="275" r:id="rId19"/>
    <p:sldId id="313" r:id="rId20"/>
    <p:sldId id="270" r:id="rId21"/>
    <p:sldId id="276" r:id="rId22"/>
    <p:sldId id="314" r:id="rId23"/>
    <p:sldId id="291" r:id="rId24"/>
    <p:sldId id="284" r:id="rId25"/>
    <p:sldId id="280" r:id="rId26"/>
    <p:sldId id="295" r:id="rId27"/>
    <p:sldId id="296" r:id="rId28"/>
    <p:sldId id="289" r:id="rId29"/>
    <p:sldId id="302" r:id="rId30"/>
    <p:sldId id="283" r:id="rId31"/>
    <p:sldId id="288" r:id="rId32"/>
    <p:sldId id="321" r:id="rId33"/>
    <p:sldId id="290" r:id="rId34"/>
    <p:sldId id="287" r:id="rId35"/>
    <p:sldId id="278" r:id="rId36"/>
    <p:sldId id="293" r:id="rId37"/>
    <p:sldId id="322" r:id="rId38"/>
    <p:sldId id="292" r:id="rId39"/>
    <p:sldId id="317" r:id="rId40"/>
    <p:sldId id="286" r:id="rId41"/>
    <p:sldId id="303" r:id="rId42"/>
    <p:sldId id="305" r:id="rId43"/>
    <p:sldId id="318" r:id="rId44"/>
    <p:sldId id="307" r:id="rId45"/>
    <p:sldId id="308" r:id="rId46"/>
    <p:sldId id="310" r:id="rId47"/>
    <p:sldId id="319" r:id="rId48"/>
    <p:sldId id="309" r:id="rId49"/>
    <p:sldId id="28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16" autoAdjust="0"/>
  </p:normalViewPr>
  <p:slideViewPr>
    <p:cSldViewPr snapToGrid="0">
      <p:cViewPr>
        <p:scale>
          <a:sx n="50" d="100"/>
          <a:sy n="50" d="100"/>
        </p:scale>
        <p:origin x="1906" y="317"/>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20</a:t>
            </a:fld>
            <a:endParaRPr lang="en-US"/>
          </a:p>
        </p:txBody>
      </p:sp>
    </p:spTree>
    <p:extLst>
      <p:ext uri="{BB962C8B-B14F-4D97-AF65-F5344CB8AC3E}">
        <p14:creationId xmlns:p14="http://schemas.microsoft.com/office/powerpoint/2010/main" val="1091060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21</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23</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24</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387321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Put the 555 timer with pin 1 on E10 such that the IC crosses the gap in the middle of the breadboard with every pin in a hole.</a:t>
            </a:r>
          </a:p>
          <a:p>
            <a:r>
              <a:rPr lang="en-US" dirty="0"/>
              <a:t>2. Connect the two power rails so that they act as a single power rail (positive to positive, negative to negative)</a:t>
            </a:r>
          </a:p>
          <a:p>
            <a:r>
              <a:rPr lang="en-US" dirty="0"/>
              <a:t>3. Tie pin 1 to ground</a:t>
            </a:r>
          </a:p>
          <a:p>
            <a:r>
              <a:rPr lang="en-US" dirty="0"/>
              <a:t>4. Tie pins 4 and 8 to positive</a:t>
            </a:r>
          </a:p>
          <a:p>
            <a:r>
              <a:rPr lang="en-US" dirty="0"/>
              <a:t>5. Put a 1k resistor between G1 and G5.</a:t>
            </a:r>
          </a:p>
          <a:p>
            <a:r>
              <a:rPr lang="en-US" dirty="0"/>
              <a:t>6. Put a 10k resistor between H5 and H9.</a:t>
            </a:r>
          </a:p>
          <a:p>
            <a:r>
              <a:rPr lang="en-US" dirty="0"/>
              <a:t>7. Tie J1 to positive.</a:t>
            </a:r>
          </a:p>
          <a:p>
            <a:r>
              <a:rPr lang="en-US" dirty="0"/>
              <a:t>8. Tie pin 7 to F5.</a:t>
            </a:r>
          </a:p>
          <a:p>
            <a:r>
              <a:rPr lang="en-US" dirty="0"/>
              <a:t>9. Tie I12 to I9.</a:t>
            </a:r>
          </a:p>
          <a:p>
            <a:r>
              <a:rPr lang="en-US" dirty="0"/>
              <a:t>10. Tie pin 6 to pin 2.</a:t>
            </a:r>
          </a:p>
          <a:p>
            <a:r>
              <a:rPr lang="en-US" dirty="0"/>
              <a:t>11. Put a 10uF electrolytic capacitor between J12 and J14. Remember electrolytics are polarized to be sure the negative strip is in J14.</a:t>
            </a:r>
          </a:p>
          <a:p>
            <a:r>
              <a:rPr lang="en-US" dirty="0"/>
              <a:t>12. Put a ceramic 0.01uF (number code 103 on the coating) capacitor between G13 and G13.</a:t>
            </a:r>
          </a:p>
          <a:p>
            <a:r>
              <a:rPr lang="en-US" dirty="0"/>
              <a:t>13. Tie F14 to ground.</a:t>
            </a:r>
          </a:p>
          <a:p>
            <a:r>
              <a:rPr lang="en-US" dirty="0"/>
              <a:t>14.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33</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34</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35</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36</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38</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49</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383111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211921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1/9/2023</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1/9/2023</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1/9/2023</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1/9/2023</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1/9/2023</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1/9/2023</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1/9/2023</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a:t>https://tinyurl.com/3xmw9jmh</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1/9/2023</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a:t>https://tinyurl.com/3xmw9jmh</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1/9/2023</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a:t>https://tinyurl.com/3xmw9jmh</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1/9/2023</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1/9/2023</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1/9/2023</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https://tinyurl.com/3xmw9jmh</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1</a:t>
            </a:r>
            <a:br>
              <a:rPr lang="en-US" dirty="0"/>
            </a:br>
            <a:br>
              <a:rPr lang="en-US" dirty="0"/>
            </a:br>
            <a:r>
              <a:rPr lang="en-US" dirty="0"/>
              <a:t>https://tinyurl.com/3xmw9jmh</a:t>
            </a:r>
          </a:p>
        </p:txBody>
      </p:sp>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t>
            </a:r>
          </a:p>
          <a:p>
            <a:endParaRPr lang="en-US" dirty="0"/>
          </a:p>
          <a:p>
            <a:r>
              <a:rPr lang="en-US" dirty="0"/>
              <a:t>Measured in Ohms</a:t>
            </a:r>
          </a:p>
          <a:p>
            <a:pPr lvl="1"/>
            <a:r>
              <a:rPr lang="en-US" dirty="0"/>
              <a:t>Color bands have meaning</a:t>
            </a:r>
          </a:p>
          <a:p>
            <a:pPr lvl="1"/>
            <a:r>
              <a:rPr lang="en-US" dirty="0"/>
              <a:t>Values aren’t logical (220? 470? Why not 200 or 500?)</a:t>
            </a:r>
          </a:p>
          <a:p>
            <a:pPr lvl="2"/>
            <a:r>
              <a:rPr lang="en-US" dirty="0"/>
              <a:t>Curiosity as a result of manufacturing</a:t>
            </a:r>
          </a:p>
          <a:p>
            <a:pPr lvl="2"/>
            <a:r>
              <a:rPr lang="en-US" dirty="0"/>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6600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9011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3781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BAC7C4-E2EE-D58F-E0A9-44995F4C0AE6}"/>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6A485C86-57E9-FFBC-BECB-824BB74F89A7}"/>
              </a:ext>
            </a:extLst>
          </p:cNvPr>
          <p:cNvPicPr>
            <a:picLocks noChangeAspect="1"/>
          </p:cNvPicPr>
          <p:nvPr/>
        </p:nvPicPr>
        <p:blipFill>
          <a:blip r:embed="rId2"/>
          <a:stretch>
            <a:fillRect/>
          </a:stretch>
        </p:blipFill>
        <p:spPr>
          <a:xfrm>
            <a:off x="1082040" y="-7614734"/>
            <a:ext cx="10027920" cy="14336209"/>
          </a:xfrm>
          <a:prstGeom prst="rect">
            <a:avLst/>
          </a:prstGeom>
        </p:spPr>
      </p:pic>
      <p:sp>
        <p:nvSpPr>
          <p:cNvPr id="8" name="TextBox 7">
            <a:extLst>
              <a:ext uri="{FF2B5EF4-FFF2-40B4-BE49-F238E27FC236}">
                <a16:creationId xmlns:a16="http://schemas.microsoft.com/office/drawing/2014/main" id="{86A562E3-2CEE-6248-3211-C6B891F87645}"/>
              </a:ext>
            </a:extLst>
          </p:cNvPr>
          <p:cNvSpPr txBox="1"/>
          <p:nvPr/>
        </p:nvSpPr>
        <p:spPr>
          <a:xfrm>
            <a:off x="3337560" y="324433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43954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237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0570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0785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38DFF0-03BC-6409-1F04-DCCB01B9A160}"/>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C6DF3377-3E6F-07C3-4380-BB2462ABE463}"/>
              </a:ext>
            </a:extLst>
          </p:cNvPr>
          <p:cNvPicPr>
            <a:picLocks noChangeAspect="1"/>
          </p:cNvPicPr>
          <p:nvPr/>
        </p:nvPicPr>
        <p:blipFill>
          <a:blip r:embed="rId2"/>
          <a:stretch>
            <a:fillRect/>
          </a:stretch>
        </p:blipFill>
        <p:spPr>
          <a:xfrm>
            <a:off x="1389108" y="136525"/>
            <a:ext cx="9413784" cy="6508750"/>
          </a:xfrm>
          <a:prstGeom prst="rect">
            <a:avLst/>
          </a:prstGeom>
        </p:spPr>
      </p:pic>
      <p:sp>
        <p:nvSpPr>
          <p:cNvPr id="6" name="TextBox 5">
            <a:extLst>
              <a:ext uri="{FF2B5EF4-FFF2-40B4-BE49-F238E27FC236}">
                <a16:creationId xmlns:a16="http://schemas.microsoft.com/office/drawing/2014/main" id="{B176C9C9-65D3-7A2B-40A2-9A7A18ACB437}"/>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0CA00FB3-EB87-F70B-669A-620567C55BCB}"/>
              </a:ext>
            </a:extLst>
          </p:cNvPr>
          <p:cNvSpPr txBox="1"/>
          <p:nvPr/>
        </p:nvSpPr>
        <p:spPr>
          <a:xfrm>
            <a:off x="5875018" y="109549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163635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9203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E5B75E-C3C6-B3F0-08EA-A296C6223E64}"/>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95AC6AEB-41D2-4BA1-C1C8-903B5CFFE730}"/>
              </a:ext>
            </a:extLst>
          </p:cNvPr>
          <p:cNvPicPr>
            <a:picLocks noChangeAspect="1"/>
          </p:cNvPicPr>
          <p:nvPr/>
        </p:nvPicPr>
        <p:blipFill>
          <a:blip r:embed="rId3"/>
          <a:stretch>
            <a:fillRect/>
          </a:stretch>
        </p:blipFill>
        <p:spPr>
          <a:xfrm>
            <a:off x="1379951" y="136525"/>
            <a:ext cx="9432097" cy="6349955"/>
          </a:xfrm>
          <a:prstGeom prst="rect">
            <a:avLst/>
          </a:prstGeom>
        </p:spPr>
      </p:pic>
      <p:sp>
        <p:nvSpPr>
          <p:cNvPr id="6" name="TextBox 5">
            <a:extLst>
              <a:ext uri="{FF2B5EF4-FFF2-40B4-BE49-F238E27FC236}">
                <a16:creationId xmlns:a16="http://schemas.microsoft.com/office/drawing/2014/main" id="{6E0C3EB6-DA26-D43B-5176-6D63B7313814}"/>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36CC0256-7371-118C-356D-E636EE56425F}"/>
              </a:ext>
            </a:extLst>
          </p:cNvPr>
          <p:cNvSpPr txBox="1"/>
          <p:nvPr/>
        </p:nvSpPr>
        <p:spPr>
          <a:xfrm>
            <a:off x="6797040" y="2299454"/>
            <a:ext cx="594360" cy="369332"/>
          </a:xfrm>
          <a:prstGeom prst="rect">
            <a:avLst/>
          </a:prstGeom>
          <a:solidFill>
            <a:schemeClr val="bg1">
              <a:lumMod val="95000"/>
            </a:schemeClr>
          </a:solidFill>
        </p:spPr>
        <p:txBody>
          <a:bodyPr wrap="square" rtlCol="0">
            <a:spAutoFit/>
          </a:bodyPr>
          <a:lstStyle/>
          <a:p>
            <a:r>
              <a:rPr lang="en-US" dirty="0"/>
              <a:t>220</a:t>
            </a:r>
          </a:p>
        </p:txBody>
      </p:sp>
      <p:sp>
        <p:nvSpPr>
          <p:cNvPr id="8" name="TextBox 7">
            <a:extLst>
              <a:ext uri="{FF2B5EF4-FFF2-40B4-BE49-F238E27FC236}">
                <a16:creationId xmlns:a16="http://schemas.microsoft.com/office/drawing/2014/main" id="{82F6217F-DBF9-536A-294E-8161CE2078A9}"/>
              </a:ext>
            </a:extLst>
          </p:cNvPr>
          <p:cNvSpPr txBox="1"/>
          <p:nvPr/>
        </p:nvSpPr>
        <p:spPr>
          <a:xfrm>
            <a:off x="5905498" y="103453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409240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lstStyle/>
          <a:p>
            <a:r>
              <a:rPr lang="en-US" dirty="0"/>
              <a:t>Be aware of those around you</a:t>
            </a:r>
          </a:p>
          <a:p>
            <a:endParaRPr lang="en-US" dirty="0"/>
          </a:p>
          <a:p>
            <a:r>
              <a:rPr lang="en-US" dirty="0"/>
              <a:t>Don’t stick wires into electrical outlets</a:t>
            </a:r>
          </a:p>
          <a:p>
            <a:endParaRPr lang="en-US" dirty="0"/>
          </a:p>
          <a:p>
            <a:r>
              <a:rPr lang="en-US" dirty="0"/>
              <a:t>Don’t lick the batteries</a:t>
            </a:r>
          </a:p>
          <a:p>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9603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75410" y="2349325"/>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7518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802AF1-C826-3D5B-FF67-1FD722BBE7B9}"/>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3E94360D-95B4-37DC-DD2D-62D7DCB2D975}"/>
              </a:ext>
            </a:extLst>
          </p:cNvPr>
          <p:cNvPicPr>
            <a:picLocks noChangeAspect="1"/>
          </p:cNvPicPr>
          <p:nvPr/>
        </p:nvPicPr>
        <p:blipFill>
          <a:blip r:embed="rId2"/>
          <a:stretch>
            <a:fillRect/>
          </a:stretch>
        </p:blipFill>
        <p:spPr>
          <a:xfrm>
            <a:off x="1031367" y="284686"/>
            <a:ext cx="10129266" cy="6071664"/>
          </a:xfrm>
          <a:prstGeom prst="rect">
            <a:avLst/>
          </a:prstGeom>
        </p:spPr>
      </p:pic>
      <p:sp>
        <p:nvSpPr>
          <p:cNvPr id="6" name="TextBox 5">
            <a:extLst>
              <a:ext uri="{FF2B5EF4-FFF2-40B4-BE49-F238E27FC236}">
                <a16:creationId xmlns:a16="http://schemas.microsoft.com/office/drawing/2014/main" id="{0791C7E7-BF38-EE61-EF2A-59090B1E31E3}"/>
              </a:ext>
            </a:extLst>
          </p:cNvPr>
          <p:cNvSpPr txBox="1"/>
          <p:nvPr/>
        </p:nvSpPr>
        <p:spPr>
          <a:xfrm>
            <a:off x="6263640" y="2421374"/>
            <a:ext cx="594360" cy="369332"/>
          </a:xfrm>
          <a:prstGeom prst="rect">
            <a:avLst/>
          </a:prstGeom>
          <a:solidFill>
            <a:schemeClr val="bg1">
              <a:lumMod val="95000"/>
            </a:schemeClr>
          </a:solidFill>
        </p:spPr>
        <p:txBody>
          <a:bodyPr wrap="square" rtlCol="0">
            <a:spAutoFit/>
          </a:bodyPr>
          <a:lstStyle/>
          <a:p>
            <a:r>
              <a:rPr lang="en-US" dirty="0"/>
              <a:t>470</a:t>
            </a:r>
          </a:p>
        </p:txBody>
      </p:sp>
      <p:sp>
        <p:nvSpPr>
          <p:cNvPr id="7" name="TextBox 6">
            <a:extLst>
              <a:ext uri="{FF2B5EF4-FFF2-40B4-BE49-F238E27FC236}">
                <a16:creationId xmlns:a16="http://schemas.microsoft.com/office/drawing/2014/main" id="{D56D9F9D-E86E-F46D-8BA3-95FE07E223BE}"/>
              </a:ext>
            </a:extLst>
          </p:cNvPr>
          <p:cNvSpPr txBox="1"/>
          <p:nvPr/>
        </p:nvSpPr>
        <p:spPr>
          <a:xfrm>
            <a:off x="1168527" y="4433054"/>
            <a:ext cx="594360" cy="369332"/>
          </a:xfrm>
          <a:prstGeom prst="rect">
            <a:avLst/>
          </a:prstGeom>
          <a:solidFill>
            <a:schemeClr val="bg1">
              <a:lumMod val="95000"/>
            </a:schemeClr>
          </a:solidFill>
        </p:spPr>
        <p:txBody>
          <a:bodyPr wrap="square" rtlCol="0">
            <a:spAutoFit/>
          </a:bodyPr>
          <a:lstStyle/>
          <a:p>
            <a:r>
              <a:rPr lang="en-US" dirty="0"/>
              <a:t>1K</a:t>
            </a:r>
          </a:p>
        </p:txBody>
      </p:sp>
    </p:spTree>
    <p:extLst>
      <p:ext uri="{BB962C8B-B14F-4D97-AF65-F5344CB8AC3E}">
        <p14:creationId xmlns:p14="http://schemas.microsoft.com/office/powerpoint/2010/main" val="128281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2660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2262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965840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40063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392434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9216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p:txBody>
          <a:bodyPr/>
          <a:lstStyle/>
          <a:p>
            <a:r>
              <a:rPr lang="en-US" dirty="0"/>
              <a:t>Intro to electronics</a:t>
            </a:r>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a:t>Part 2</a:t>
            </a:r>
          </a:p>
          <a:p>
            <a:br>
              <a:rPr lang="en-US" dirty="0"/>
            </a:br>
            <a:r>
              <a:rPr lang="en-US" dirty="0"/>
              <a:t>https://tinyurl.com/3xmw9jmh</a:t>
            </a:r>
          </a:p>
        </p:txBody>
      </p:sp>
    </p:spTree>
    <p:extLst>
      <p:ext uri="{BB962C8B-B14F-4D97-AF65-F5344CB8AC3E}">
        <p14:creationId xmlns:p14="http://schemas.microsoft.com/office/powerpoint/2010/main" val="295687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theory</a:t>
            </a:r>
            <a:endParaRPr lang="en-US" sz="2400"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9350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495086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A14040-8329-8C7F-CAB2-3716E6485F77}"/>
              </a:ext>
            </a:extLst>
          </p:cNvPr>
          <p:cNvSpPr>
            <a:spLocks noGrp="1"/>
          </p:cNvSpPr>
          <p:nvPr>
            <p:ph type="ftr" sz="quarter" idx="11"/>
          </p:nvPr>
        </p:nvSpPr>
        <p:spPr/>
        <p:txBody>
          <a:bodyPr/>
          <a:lstStyle/>
          <a:p>
            <a:r>
              <a:rPr lang="en-US"/>
              <a:t>https://tinyurl.com/3xmw9jmh</a:t>
            </a:r>
          </a:p>
        </p:txBody>
      </p:sp>
      <p:pic>
        <p:nvPicPr>
          <p:cNvPr id="6" name="Picture 5">
            <a:extLst>
              <a:ext uri="{FF2B5EF4-FFF2-40B4-BE49-F238E27FC236}">
                <a16:creationId xmlns:a16="http://schemas.microsoft.com/office/drawing/2014/main" id="{FEFACD0C-7DAB-3184-C0B9-9C540AFDD7EF}"/>
              </a:ext>
            </a:extLst>
          </p:cNvPr>
          <p:cNvPicPr>
            <a:picLocks noChangeAspect="1"/>
          </p:cNvPicPr>
          <p:nvPr/>
        </p:nvPicPr>
        <p:blipFill>
          <a:blip r:embed="rId2"/>
          <a:stretch>
            <a:fillRect/>
          </a:stretch>
        </p:blipFill>
        <p:spPr>
          <a:xfrm>
            <a:off x="1359996" y="150005"/>
            <a:ext cx="9472007" cy="6206345"/>
          </a:xfrm>
          <a:prstGeom prst="rect">
            <a:avLst/>
          </a:prstGeom>
        </p:spPr>
      </p:pic>
      <p:sp>
        <p:nvSpPr>
          <p:cNvPr id="8" name="TextBox 7">
            <a:extLst>
              <a:ext uri="{FF2B5EF4-FFF2-40B4-BE49-F238E27FC236}">
                <a16:creationId xmlns:a16="http://schemas.microsoft.com/office/drawing/2014/main" id="{D8D27D7C-B6FB-F0BC-2ED3-726533915BF8}"/>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9" name="TextBox 8">
            <a:extLst>
              <a:ext uri="{FF2B5EF4-FFF2-40B4-BE49-F238E27FC236}">
                <a16:creationId xmlns:a16="http://schemas.microsoft.com/office/drawing/2014/main" id="{8BC5BCD3-5EB7-E886-A0C8-F0FD1C5CDCCE}"/>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10" name="TextBox 9">
            <a:extLst>
              <a:ext uri="{FF2B5EF4-FFF2-40B4-BE49-F238E27FC236}">
                <a16:creationId xmlns:a16="http://schemas.microsoft.com/office/drawing/2014/main" id="{88D0DA85-B914-42BD-F0AB-3CFAD49932EE}"/>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11" name="TextBox 10">
            <a:extLst>
              <a:ext uri="{FF2B5EF4-FFF2-40B4-BE49-F238E27FC236}">
                <a16:creationId xmlns:a16="http://schemas.microsoft.com/office/drawing/2014/main" id="{6F8758B0-B832-7EEB-9866-CA00D5150BE9}"/>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2" name="TextBox 11">
            <a:extLst>
              <a:ext uri="{FF2B5EF4-FFF2-40B4-BE49-F238E27FC236}">
                <a16:creationId xmlns:a16="http://schemas.microsoft.com/office/drawing/2014/main" id="{AE558C65-B4F6-5E34-4D9A-9AFFE367F9C4}"/>
              </a:ext>
            </a:extLst>
          </p:cNvPr>
          <p:cNvSpPr txBox="1"/>
          <p:nvPr/>
        </p:nvSpPr>
        <p:spPr>
          <a:xfrm>
            <a:off x="8823960" y="493597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3530759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0101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49759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53352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38460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701230-2D80-E5FB-0237-D4C115D088AC}"/>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7EAF132E-3B2D-A0D7-2206-507F74A674FC}"/>
              </a:ext>
            </a:extLst>
          </p:cNvPr>
          <p:cNvPicPr>
            <a:picLocks noChangeAspect="1"/>
          </p:cNvPicPr>
          <p:nvPr/>
        </p:nvPicPr>
        <p:blipFill>
          <a:blip r:embed="rId2"/>
          <a:stretch>
            <a:fillRect/>
          </a:stretch>
        </p:blipFill>
        <p:spPr>
          <a:xfrm>
            <a:off x="1242060" y="136525"/>
            <a:ext cx="9707880" cy="6320738"/>
          </a:xfrm>
          <a:prstGeom prst="rect">
            <a:avLst/>
          </a:prstGeom>
        </p:spPr>
      </p:pic>
      <p:sp>
        <p:nvSpPr>
          <p:cNvPr id="6" name="TextBox 5">
            <a:extLst>
              <a:ext uri="{FF2B5EF4-FFF2-40B4-BE49-F238E27FC236}">
                <a16:creationId xmlns:a16="http://schemas.microsoft.com/office/drawing/2014/main" id="{654859E7-830B-EEF0-D565-9E7FD928C54A}"/>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7" name="TextBox 6">
            <a:extLst>
              <a:ext uri="{FF2B5EF4-FFF2-40B4-BE49-F238E27FC236}">
                <a16:creationId xmlns:a16="http://schemas.microsoft.com/office/drawing/2014/main" id="{55D57034-73DB-AD65-BF78-DD79E804F395}"/>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8" name="TextBox 7">
            <a:extLst>
              <a:ext uri="{FF2B5EF4-FFF2-40B4-BE49-F238E27FC236}">
                <a16:creationId xmlns:a16="http://schemas.microsoft.com/office/drawing/2014/main" id="{12E054F4-4A26-99F6-201E-1B11A920A912}"/>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9" name="TextBox 8">
            <a:extLst>
              <a:ext uri="{FF2B5EF4-FFF2-40B4-BE49-F238E27FC236}">
                <a16:creationId xmlns:a16="http://schemas.microsoft.com/office/drawing/2014/main" id="{7A6790F5-BAB3-2224-176C-C013BBFD0EC2}"/>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0" name="TextBox 9">
            <a:extLst>
              <a:ext uri="{FF2B5EF4-FFF2-40B4-BE49-F238E27FC236}">
                <a16:creationId xmlns:a16="http://schemas.microsoft.com/office/drawing/2014/main" id="{8F9DAC9F-CB10-2350-B475-883C1DAC519A}"/>
              </a:ext>
            </a:extLst>
          </p:cNvPr>
          <p:cNvSpPr txBox="1"/>
          <p:nvPr/>
        </p:nvSpPr>
        <p:spPr>
          <a:xfrm>
            <a:off x="6614158" y="3059669"/>
            <a:ext cx="855919" cy="367228"/>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3328658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842146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AFF770-964C-B6E7-94B7-227D56155645}"/>
              </a:ext>
            </a:extLst>
          </p:cNvPr>
          <p:cNvSpPr>
            <a:spLocks noGrp="1"/>
          </p:cNvSpPr>
          <p:nvPr>
            <p:ph type="ftr" sz="quarter" idx="11"/>
          </p:nvPr>
        </p:nvSpPr>
        <p:spPr/>
        <p:txBody>
          <a:bodyPr/>
          <a:lstStyle/>
          <a:p>
            <a:r>
              <a:rPr lang="en-US"/>
              <a:t>https://tinyurl.com/3xmw9jmh</a:t>
            </a:r>
          </a:p>
        </p:txBody>
      </p:sp>
      <p:pic>
        <p:nvPicPr>
          <p:cNvPr id="6" name="Content Placeholder 4">
            <a:extLst>
              <a:ext uri="{FF2B5EF4-FFF2-40B4-BE49-F238E27FC236}">
                <a16:creationId xmlns:a16="http://schemas.microsoft.com/office/drawing/2014/main" id="{DD642C70-3600-E731-775B-D3F2F08612EB}"/>
              </a:ext>
            </a:extLst>
          </p:cNvPr>
          <p:cNvPicPr>
            <a:picLocks noGrp="1" noChangeAspect="1"/>
          </p:cNvPicPr>
          <p:nvPr>
            <p:ph idx="1"/>
          </p:nvPr>
        </p:nvPicPr>
        <p:blipFill>
          <a:blip r:embed="rId2"/>
          <a:stretch>
            <a:fillRect/>
          </a:stretch>
        </p:blipFill>
        <p:spPr>
          <a:xfrm>
            <a:off x="1265259" y="274320"/>
            <a:ext cx="9494721" cy="6200457"/>
          </a:xfrm>
        </p:spPr>
      </p:pic>
    </p:spTree>
    <p:extLst>
      <p:ext uri="{BB962C8B-B14F-4D97-AF65-F5344CB8AC3E}">
        <p14:creationId xmlns:p14="http://schemas.microsoft.com/office/powerpoint/2010/main" val="130725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r>
              <a:rPr lang="en-US" dirty="0"/>
              <a:t>Components come in different shapes, sizes, and colors</a:t>
            </a:r>
          </a:p>
          <a:p>
            <a:endParaRPr lang="en-US" dirty="0"/>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76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that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587132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56308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38305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439CF069-5295-63EA-7AFD-F6EDFA84BC36}"/>
              </a:ext>
            </a:extLst>
          </p:cNvPr>
          <p:cNvPicPr>
            <a:picLocks noChangeAspect="1"/>
          </p:cNvPicPr>
          <p:nvPr/>
        </p:nvPicPr>
        <p:blipFill>
          <a:blip r:embed="rId2"/>
          <a:stretch>
            <a:fillRect/>
          </a:stretch>
        </p:blipFill>
        <p:spPr>
          <a:xfrm rot="5400000">
            <a:off x="1397102" y="-1089274"/>
            <a:ext cx="9397796" cy="11849395"/>
          </a:xfrm>
          <a:prstGeom prst="rect">
            <a:avLst/>
          </a:prstGeom>
        </p:spPr>
      </p:pic>
    </p:spTree>
    <p:extLst>
      <p:ext uri="{BB962C8B-B14F-4D97-AF65-F5344CB8AC3E}">
        <p14:creationId xmlns:p14="http://schemas.microsoft.com/office/powerpoint/2010/main" val="201637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81810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2452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70129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889318CF-C710-C8F9-0866-46D0DA6F3097}"/>
              </a:ext>
            </a:extLst>
          </p:cNvPr>
          <p:cNvPicPr>
            <a:picLocks noChangeAspect="1"/>
          </p:cNvPicPr>
          <p:nvPr/>
        </p:nvPicPr>
        <p:blipFill>
          <a:blip r:embed="rId2"/>
          <a:stretch>
            <a:fillRect/>
          </a:stretch>
        </p:blipFill>
        <p:spPr>
          <a:xfrm>
            <a:off x="540221" y="136525"/>
            <a:ext cx="15226357" cy="6518307"/>
          </a:xfrm>
          <a:prstGeom prst="rect">
            <a:avLst/>
          </a:prstGeom>
        </p:spPr>
      </p:pic>
    </p:spTree>
    <p:extLst>
      <p:ext uri="{BB962C8B-B14F-4D97-AF65-F5344CB8AC3E}">
        <p14:creationId xmlns:p14="http://schemas.microsoft.com/office/powerpoint/2010/main" val="42178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15506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https://tinyurl.com/3xmw9jmh</a:t>
            </a:r>
          </a:p>
        </p:txBody>
      </p:sp>
    </p:spTree>
    <p:extLst>
      <p:ext uri="{BB962C8B-B14F-4D97-AF65-F5344CB8AC3E}">
        <p14:creationId xmlns:p14="http://schemas.microsoft.com/office/powerpoint/2010/main" val="841137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094" y="1062037"/>
            <a:ext cx="4714875"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000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581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68157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B8585E-9C9F-68CF-741B-1E47CCE88C77}"/>
              </a:ext>
            </a:extLst>
          </p:cNvPr>
          <p:cNvSpPr>
            <a:spLocks noGrp="1"/>
          </p:cNvSpPr>
          <p:nvPr>
            <p:ph type="ftr" sz="quarter" idx="11"/>
          </p:nvPr>
        </p:nvSpPr>
        <p:spPr/>
        <p:txBody>
          <a:bodyPr/>
          <a:lstStyle/>
          <a:p>
            <a:r>
              <a:rPr lang="en-US"/>
              <a:t>https://tinyurl.com/3xmw9jmh</a:t>
            </a:r>
          </a:p>
        </p:txBody>
      </p:sp>
      <p:pic>
        <p:nvPicPr>
          <p:cNvPr id="5" name="Picture 2" descr="How to use a breadboard">
            <a:extLst>
              <a:ext uri="{FF2B5EF4-FFF2-40B4-BE49-F238E27FC236}">
                <a16:creationId xmlns:a16="http://schemas.microsoft.com/office/drawing/2014/main" id="{B39B7B46-562C-20AE-1F7C-36E9A6E8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3" y="174869"/>
            <a:ext cx="10079373" cy="62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27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11869</TotalTime>
  <Words>3698</Words>
  <Application>Microsoft Office PowerPoint</Application>
  <PresentationFormat>Widescreen</PresentationFormat>
  <Paragraphs>444</Paragraphs>
  <Slides>49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Google Sans</vt:lpstr>
      <vt:lpstr>Roboto</vt:lpstr>
      <vt:lpstr>Office Theme</vt:lpstr>
      <vt:lpstr>Intro to electronics</vt:lpstr>
      <vt:lpstr>Safety</vt:lpstr>
      <vt:lpstr>What you’ll learn</vt:lpstr>
      <vt:lpstr>Note on components</vt:lpstr>
      <vt:lpstr>What is electricity?</vt:lpstr>
      <vt:lpstr>AC/DC</vt:lpstr>
      <vt:lpstr>Schematics/diagrams</vt:lpstr>
      <vt:lpstr>Breadboards</vt:lpstr>
      <vt:lpstr>PowerPoint Presentation</vt:lpstr>
      <vt:lpstr>Resistors</vt:lpstr>
      <vt:lpstr>Light Emitting Diodes (LEDs)</vt:lpstr>
      <vt:lpstr>Serial.print('Hello, world!')</vt:lpstr>
      <vt:lpstr>PowerPoint Presentation</vt:lpstr>
      <vt:lpstr>Buttons and switches galore!</vt:lpstr>
      <vt:lpstr>Capacitors</vt:lpstr>
      <vt:lpstr>Fade out, part 1</vt:lpstr>
      <vt:lpstr>PowerPoint Presentation</vt:lpstr>
      <vt:lpstr>Fade out, part 2</vt:lpstr>
      <vt:lpstr>PowerPoint Presentation</vt:lpstr>
      <vt:lpstr>Transistors</vt:lpstr>
      <vt:lpstr>Put your finger on it</vt:lpstr>
      <vt:lpstr>PowerPoint Presentation</vt:lpstr>
      <vt:lpstr>Pattern: Transistor as a switch</vt:lpstr>
      <vt:lpstr>Extra bits and bobs</vt:lpstr>
      <vt:lpstr>Further learning: websites</vt:lpstr>
      <vt:lpstr>Further learning: books</vt:lpstr>
      <vt:lpstr>Further learning: YouTube channels</vt:lpstr>
      <vt:lpstr>FAQs</vt:lpstr>
      <vt:lpstr>Intro to electronics</vt:lpstr>
      <vt:lpstr>#include library: theory</vt:lpstr>
      <vt:lpstr>#include library: project</vt:lpstr>
      <vt:lpstr>PowerPoint Presentation</vt:lpstr>
      <vt:lpstr>#include library: retrospect</vt:lpstr>
      <vt:lpstr>Pattern: voltage divider</vt:lpstr>
      <vt:lpstr>Come on make some noise!</vt:lpstr>
      <vt:lpstr>A little bit of physics never hurt anyone</vt:lpstr>
      <vt:lpstr>PowerPoint Presentation</vt:lpstr>
      <vt:lpstr>Exercise for better tone</vt:lpstr>
      <vt:lpstr>PowerPoint Presentation</vt:lpstr>
      <vt:lpstr>Arduino</vt:lpstr>
      <vt:lpstr>Setting up Arduino</vt:lpstr>
      <vt:lpstr>Blink, hardware</vt:lpstr>
      <vt:lpstr>PowerPoint Presentation</vt:lpstr>
      <vt:lpstr>Blink, software</vt:lpstr>
      <vt:lpstr>Fade</vt:lpstr>
      <vt:lpstr>Getting input, hardware</vt:lpstr>
      <vt:lpstr>PowerPoint Presentation</vt:lpstr>
      <vt:lpstr>Getting input, software</vt:lpstr>
      <vt:lpstr>Extra projects/tasks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Damon Stamper</cp:lastModifiedBy>
  <cp:revision>131</cp:revision>
  <dcterms:created xsi:type="dcterms:W3CDTF">2023-01-02T05:31:06Z</dcterms:created>
  <dcterms:modified xsi:type="dcterms:W3CDTF">2023-01-11T20:39:16Z</dcterms:modified>
</cp:coreProperties>
</file>